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02" r:id="rId2"/>
  </p:sldMasterIdLst>
  <p:sldIdLst>
    <p:sldId id="256" r:id="rId3"/>
    <p:sldId id="257" r:id="rId4"/>
    <p:sldId id="268" r:id="rId5"/>
    <p:sldId id="269" r:id="rId6"/>
    <p:sldId id="270" r:id="rId7"/>
    <p:sldId id="271" r:id="rId8"/>
    <p:sldId id="274" r:id="rId9"/>
    <p:sldId id="272" r:id="rId10"/>
    <p:sldId id="265" r:id="rId11"/>
    <p:sldId id="266" r:id="rId12"/>
    <p:sldId id="273" r:id="rId1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94660"/>
  </p:normalViewPr>
  <p:slideViewPr>
    <p:cSldViewPr snapToGrid="0">
      <p:cViewPr varScale="1">
        <p:scale>
          <a:sx n="82" d="100"/>
          <a:sy n="82" d="100"/>
        </p:scale>
        <p:origin x="86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347920" y="673200"/>
            <a:ext cx="4447800" cy="866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OpenSymbo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6.png"/><Relationship Id="rId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image" Target="../media/image1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9;p2"/>
          <p:cNvPicPr/>
          <p:nvPr/>
        </p:nvPicPr>
        <p:blipFill>
          <a:blip r:embed="rId3"/>
          <a:stretch/>
        </p:blipFill>
        <p:spPr>
          <a:xfrm rot="17260800">
            <a:off x="-269640" y="-104400"/>
            <a:ext cx="2271240" cy="1926360"/>
          </a:xfrm>
          <a:prstGeom prst="rect">
            <a:avLst/>
          </a:prstGeom>
          <a:ln w="0">
            <a:noFill/>
          </a:ln>
        </p:spPr>
      </p:pic>
      <p:grpSp>
        <p:nvGrpSpPr>
          <p:cNvPr id="16" name="Google Shape;10;p2"/>
          <p:cNvGrpSpPr/>
          <p:nvPr/>
        </p:nvGrpSpPr>
        <p:grpSpPr>
          <a:xfrm>
            <a:off x="-782640" y="-294840"/>
            <a:ext cx="11002320" cy="6292440"/>
            <a:chOff x="-782640" y="-294840"/>
            <a:chExt cx="11002320" cy="6292440"/>
          </a:xfrm>
        </p:grpSpPr>
        <p:pic>
          <p:nvPicPr>
            <p:cNvPr id="2" name="Google Shape;11;p2"/>
            <p:cNvPicPr/>
            <p:nvPr/>
          </p:nvPicPr>
          <p:blipFill>
            <a:blip r:embed="rId4"/>
            <a:stretch/>
          </p:blipFill>
          <p:spPr>
            <a:xfrm>
              <a:off x="1656720" y="-197640"/>
              <a:ext cx="1025280" cy="107892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3" name="Google Shape;12;p2"/>
            <p:cNvGrpSpPr/>
            <p:nvPr/>
          </p:nvGrpSpPr>
          <p:grpSpPr>
            <a:xfrm>
              <a:off x="-782640" y="-294840"/>
              <a:ext cx="11002320" cy="6292440"/>
              <a:chOff x="-782640" y="-294840"/>
              <a:chExt cx="11002320" cy="6292440"/>
            </a:xfrm>
          </p:grpSpPr>
          <p:pic>
            <p:nvPicPr>
              <p:cNvPr id="4" name="Google Shape;13;p2"/>
              <p:cNvPicPr/>
              <p:nvPr/>
            </p:nvPicPr>
            <p:blipFill>
              <a:blip r:embed="rId5"/>
              <a:stretch/>
            </p:blipFill>
            <p:spPr>
              <a:xfrm>
                <a:off x="6855120" y="3321000"/>
                <a:ext cx="2288520" cy="18223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5" name="Google Shape;14;p2"/>
              <p:cNvPicPr/>
              <p:nvPr/>
            </p:nvPicPr>
            <p:blipFill>
              <a:blip r:embed="rId6"/>
              <a:stretch/>
            </p:blipFill>
            <p:spPr>
              <a:xfrm rot="13314000">
                <a:off x="7942680" y="1782720"/>
                <a:ext cx="1980720" cy="16459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6" name="Google Shape;15;p2"/>
              <p:cNvPicPr/>
              <p:nvPr/>
            </p:nvPicPr>
            <p:blipFill>
              <a:blip r:embed="rId7"/>
              <a:stretch/>
            </p:blipFill>
            <p:spPr>
              <a:xfrm rot="1918200">
                <a:off x="-542520" y="-32040"/>
                <a:ext cx="1363320" cy="12970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7" name="Google Shape;16;p2"/>
              <p:cNvPicPr/>
              <p:nvPr/>
            </p:nvPicPr>
            <p:blipFill>
              <a:blip r:embed="rId8"/>
              <a:stretch/>
            </p:blipFill>
            <p:spPr>
              <a:xfrm rot="8107800">
                <a:off x="-319320" y="3945960"/>
                <a:ext cx="1593360" cy="17431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grpSp>
        <p:nvGrpSpPr>
          <p:cNvPr id="8" name="Google Shape;17;p2"/>
          <p:cNvGrpSpPr/>
          <p:nvPr/>
        </p:nvGrpSpPr>
        <p:grpSpPr>
          <a:xfrm>
            <a:off x="-37080" y="1527840"/>
            <a:ext cx="9488520" cy="3882240"/>
            <a:chOff x="-37080" y="1527840"/>
            <a:chExt cx="9488520" cy="3882240"/>
          </a:xfrm>
        </p:grpSpPr>
        <p:pic>
          <p:nvPicPr>
            <p:cNvPr id="9" name="Google Shape;18;p2"/>
            <p:cNvPicPr/>
            <p:nvPr/>
          </p:nvPicPr>
          <p:blipFill>
            <a:blip r:embed="rId9"/>
            <a:stretch/>
          </p:blipFill>
          <p:spPr>
            <a:xfrm>
              <a:off x="6260760" y="4442040"/>
              <a:ext cx="934920" cy="968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" name="Google Shape;19;p2"/>
            <p:cNvPicPr/>
            <p:nvPr/>
          </p:nvPicPr>
          <p:blipFill>
            <a:blip r:embed="rId10"/>
            <a:stretch/>
          </p:blipFill>
          <p:spPr>
            <a:xfrm>
              <a:off x="8803080" y="1527840"/>
              <a:ext cx="648360" cy="648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" name="Google Shape;20;p2"/>
            <p:cNvPicPr/>
            <p:nvPr/>
          </p:nvPicPr>
          <p:blipFill>
            <a:blip r:embed="rId11"/>
            <a:stretch/>
          </p:blipFill>
          <p:spPr>
            <a:xfrm rot="12801600">
              <a:off x="88920" y="3917520"/>
              <a:ext cx="305640" cy="5511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2" name="Google Shape;21;p2"/>
          <p:cNvPicPr/>
          <p:nvPr/>
        </p:nvPicPr>
        <p:blipFill>
          <a:blip r:embed="rId12"/>
          <a:stretch/>
        </p:blipFill>
        <p:spPr>
          <a:xfrm rot="19418400">
            <a:off x="8279280" y="4549320"/>
            <a:ext cx="284400" cy="512640"/>
          </a:xfrm>
          <a:prstGeom prst="rect">
            <a:avLst/>
          </a:prstGeom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828080" y="1700640"/>
            <a:ext cx="5487480" cy="1383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6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97;p9"/>
          <p:cNvPicPr/>
          <p:nvPr/>
        </p:nvPicPr>
        <p:blipFill>
          <a:blip r:embed="rId3"/>
          <a:stretch/>
        </p:blipFill>
        <p:spPr>
          <a:xfrm rot="3388200" flipH="1">
            <a:off x="-134280" y="1944360"/>
            <a:ext cx="1024920" cy="1955160"/>
          </a:xfrm>
          <a:prstGeom prst="rect">
            <a:avLst/>
          </a:prstGeom>
          <a:ln w="0">
            <a:noFill/>
          </a:ln>
        </p:spPr>
      </p:pic>
      <p:grpSp>
        <p:nvGrpSpPr>
          <p:cNvPr id="277" name="Google Shape;98;p9"/>
          <p:cNvGrpSpPr/>
          <p:nvPr/>
        </p:nvGrpSpPr>
        <p:grpSpPr>
          <a:xfrm>
            <a:off x="-781200" y="-1135800"/>
            <a:ext cx="10976760" cy="6279120"/>
            <a:chOff x="-781200" y="-1135800"/>
            <a:chExt cx="10976760" cy="6279120"/>
          </a:xfrm>
        </p:grpSpPr>
        <p:pic>
          <p:nvPicPr>
            <p:cNvPr id="278" name="Google Shape;99;p9"/>
            <p:cNvPicPr/>
            <p:nvPr/>
          </p:nvPicPr>
          <p:blipFill>
            <a:blip r:embed="rId4"/>
            <a:stretch/>
          </p:blipFill>
          <p:spPr>
            <a:xfrm rot="11580600" flipH="1">
              <a:off x="7734600" y="-914760"/>
              <a:ext cx="2199960" cy="2092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9" name="Google Shape;100;p9"/>
            <p:cNvPicPr/>
            <p:nvPr/>
          </p:nvPicPr>
          <p:blipFill>
            <a:blip r:embed="rId5"/>
            <a:stretch/>
          </p:blipFill>
          <p:spPr>
            <a:xfrm rot="16200000" flipH="1">
              <a:off x="7466400" y="3466080"/>
              <a:ext cx="1754280" cy="1599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0" name="Google Shape;101;p9"/>
            <p:cNvPicPr/>
            <p:nvPr/>
          </p:nvPicPr>
          <p:blipFill>
            <a:blip r:embed="rId6"/>
            <a:stretch/>
          </p:blipFill>
          <p:spPr>
            <a:xfrm rot="10162200" flipH="1">
              <a:off x="8358480" y="1770120"/>
              <a:ext cx="1681560" cy="1839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1" name="Google Shape;102;p9"/>
            <p:cNvPicPr/>
            <p:nvPr/>
          </p:nvPicPr>
          <p:blipFill>
            <a:blip r:embed="rId7"/>
            <a:stretch/>
          </p:blipFill>
          <p:spPr>
            <a:xfrm flipH="1">
              <a:off x="-488520" y="-420480"/>
              <a:ext cx="1854720" cy="1541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2" name="Google Shape;103;p9"/>
            <p:cNvPicPr/>
            <p:nvPr/>
          </p:nvPicPr>
          <p:blipFill>
            <a:blip r:embed="rId8"/>
            <a:stretch/>
          </p:blipFill>
          <p:spPr>
            <a:xfrm rot="15141600" flipH="1">
              <a:off x="1095840" y="-253800"/>
              <a:ext cx="772560" cy="769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3" name="Google Shape;104;p9"/>
            <p:cNvPicPr/>
            <p:nvPr/>
          </p:nvPicPr>
          <p:blipFill>
            <a:blip r:embed="rId9"/>
            <a:stretch/>
          </p:blipFill>
          <p:spPr>
            <a:xfrm rot="12600000" flipH="1">
              <a:off x="-526320" y="669960"/>
              <a:ext cx="1808640" cy="15030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84" name="Google Shape;105;p9"/>
          <p:cNvGrpSpPr/>
          <p:nvPr/>
        </p:nvGrpSpPr>
        <p:grpSpPr>
          <a:xfrm>
            <a:off x="159480" y="812880"/>
            <a:ext cx="8901000" cy="3971520"/>
            <a:chOff x="159480" y="812880"/>
            <a:chExt cx="8901000" cy="3971520"/>
          </a:xfrm>
        </p:grpSpPr>
        <p:pic>
          <p:nvPicPr>
            <p:cNvPr id="285" name="Google Shape;106;p9"/>
            <p:cNvPicPr/>
            <p:nvPr/>
          </p:nvPicPr>
          <p:blipFill>
            <a:blip r:embed="rId10"/>
            <a:stretch/>
          </p:blipFill>
          <p:spPr>
            <a:xfrm flipH="1">
              <a:off x="7361640" y="3444840"/>
              <a:ext cx="1293840" cy="1339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6" name="Google Shape;107;p9"/>
            <p:cNvPicPr/>
            <p:nvPr/>
          </p:nvPicPr>
          <p:blipFill>
            <a:blip r:embed="rId11"/>
            <a:stretch/>
          </p:blipFill>
          <p:spPr>
            <a:xfrm flipH="1">
              <a:off x="159480" y="3444840"/>
              <a:ext cx="240480" cy="25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7" name="Google Shape;108;p9"/>
            <p:cNvPicPr/>
            <p:nvPr/>
          </p:nvPicPr>
          <p:blipFill>
            <a:blip r:embed="rId12"/>
            <a:stretch/>
          </p:blipFill>
          <p:spPr>
            <a:xfrm rot="388800">
              <a:off x="8772480" y="825840"/>
              <a:ext cx="262080" cy="4726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2466000" y="1713240"/>
            <a:ext cx="4211640" cy="1161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65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604432" y="409735"/>
            <a:ext cx="7756903" cy="372056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600" b="0" strike="noStrike" spc="-1" dirty="0">
                <a:solidFill>
                  <a:schemeClr val="dk1"/>
                </a:solidFill>
                <a:latin typeface="Times New Roman" panose="02020603050405020304" pitchFamily="18" charset="0"/>
                <a:ea typeface="Space Grotesk SemiBold"/>
                <a:cs typeface="Times New Roman" panose="02020603050405020304" pitchFamily="18" charset="0"/>
              </a:rPr>
              <a:t>MIS </a:t>
            </a:r>
            <a:r>
              <a:rPr lang="en" sz="3600" spc="-1" dirty="0">
                <a:solidFill>
                  <a:schemeClr val="dk1"/>
                </a:solidFill>
                <a:latin typeface="Times New Roman" panose="02020603050405020304" pitchFamily="18" charset="0"/>
                <a:ea typeface="Space Grotesk SemiBold"/>
                <a:cs typeface="Times New Roman" panose="02020603050405020304" pitchFamily="18" charset="0"/>
              </a:rPr>
              <a:t>FOR SMART WASTE MANAGEMENT SYSTEM</a:t>
            </a:r>
            <a:br>
              <a:rPr lang="en" sz="4600" spc="-1" dirty="0">
                <a:solidFill>
                  <a:schemeClr val="dk1"/>
                </a:solidFill>
                <a:latin typeface="Space Grotesk SemiBold"/>
                <a:ea typeface="Space Grotesk SemiBold"/>
              </a:rPr>
            </a:br>
            <a:br>
              <a:rPr lang="en" sz="3600" spc="-1" dirty="0">
                <a:solidFill>
                  <a:schemeClr val="dk1"/>
                </a:solidFill>
                <a:latin typeface="Times New Roman" panose="02020603050405020304" pitchFamily="18" charset="0"/>
                <a:ea typeface="Space Grotesk SemiBold"/>
                <a:cs typeface="Times New Roman" panose="02020603050405020304" pitchFamily="18" charset="0"/>
              </a:rPr>
            </a:br>
            <a:r>
              <a:rPr lang="en" sz="2800" spc="-1" dirty="0">
                <a:solidFill>
                  <a:schemeClr val="dk1"/>
                </a:solidFill>
                <a:latin typeface="Times New Roman" panose="02020603050405020304" pitchFamily="18" charset="0"/>
                <a:ea typeface="Space Grotesk SemiBold"/>
                <a:cs typeface="Times New Roman" panose="02020603050405020304" pitchFamily="18" charset="0"/>
              </a:rPr>
              <a:t>M.NITHIN REDDY(192111205)</a:t>
            </a:r>
            <a:br>
              <a:rPr lang="en" sz="2800" spc="-1" dirty="0">
                <a:solidFill>
                  <a:schemeClr val="dk1"/>
                </a:solidFill>
                <a:latin typeface="Space Grotesk SemiBold"/>
                <a:ea typeface="Space Grotesk SemiBold"/>
              </a:rPr>
            </a:br>
            <a:r>
              <a:rPr lang="en" sz="2800" spc="-1" dirty="0">
                <a:solidFill>
                  <a:schemeClr val="dk1"/>
                </a:solidFill>
                <a:latin typeface="Times New Roman" panose="02020603050405020304" pitchFamily="18" charset="0"/>
                <a:ea typeface="Space Grotesk SemiBold"/>
                <a:cs typeface="Times New Roman" panose="02020603050405020304" pitchFamily="18" charset="0"/>
              </a:rPr>
              <a:t>L.BALA KONDAIAH(192111256)</a:t>
            </a:r>
            <a:endParaRPr lang="fr-FR" sz="2800" b="0" strike="noStrike" spc="-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5" name="Google Shape;387;p34"/>
          <p:cNvCxnSpPr/>
          <p:nvPr/>
        </p:nvCxnSpPr>
        <p:spPr>
          <a:xfrm>
            <a:off x="2520414" y="2822545"/>
            <a:ext cx="3281760" cy="360"/>
          </a:xfrm>
          <a:prstGeom prst="straightConnector1">
            <a:avLst/>
          </a:prstGeom>
          <a:ln w="28575">
            <a:solidFill>
              <a:srgbClr val="59874A"/>
            </a:solidFill>
            <a:round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2144847" y="1270275"/>
            <a:ext cx="3896641" cy="666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b="0" strike="noStrike" spc="-1" dirty="0">
                <a:solidFill>
                  <a:schemeClr val="dk1"/>
                </a:solidFill>
                <a:latin typeface="Times New Roman" panose="02020603050405020304" pitchFamily="18" charset="0"/>
                <a:ea typeface="Space Grotesk SemiBold"/>
                <a:cs typeface="Times New Roman" panose="02020603050405020304" pitchFamily="18" charset="0"/>
              </a:rPr>
              <a:t>Conclusions</a:t>
            </a:r>
            <a:endParaRPr lang="fr-FR" b="0" strike="noStrike" spc="-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subTitle"/>
          </p:nvPr>
        </p:nvSpPr>
        <p:spPr>
          <a:xfrm>
            <a:off x="759418" y="2169074"/>
            <a:ext cx="6850251" cy="258828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just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i="0" dirty="0"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Database Management System (DBMS) is essential for managing and analyzing data in a Smart Waste Management MIS. It efficiently stores and organizes data from waste bins, sensors, and collection schedules, ensuring real-time retrieval and analysis. By leveraging predictive analytics, it helps forecast waste accumulation trends, enabling proactive planning for waste collection and resource allocation. </a:t>
            </a:r>
            <a:endParaRPr lang="en-US" sz="2000" b="0" strike="noStrike" spc="-1" dirty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9" name="Google Shape;424;p37"/>
          <p:cNvCxnSpPr/>
          <p:nvPr/>
        </p:nvCxnSpPr>
        <p:spPr>
          <a:xfrm>
            <a:off x="2144847" y="1927873"/>
            <a:ext cx="3896640" cy="360"/>
          </a:xfrm>
          <a:prstGeom prst="straightConnector1">
            <a:avLst/>
          </a:prstGeom>
          <a:ln w="28575">
            <a:solidFill>
              <a:srgbClr val="59874A"/>
            </a:solidFill>
            <a:round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1AF56-4EC4-5B46-014E-19732A651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4778" y="788957"/>
            <a:ext cx="5308169" cy="3364589"/>
          </a:xfrm>
        </p:spPr>
        <p:txBody>
          <a:bodyPr/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848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1986632" y="147880"/>
            <a:ext cx="4209840" cy="1067421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3600" b="0" strike="noStrike" spc="-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297" name="PlaceHolder 2"/>
          <p:cNvSpPr>
            <a:spLocks noGrp="1"/>
          </p:cNvSpPr>
          <p:nvPr>
            <p:ph type="subTitle"/>
          </p:nvPr>
        </p:nvSpPr>
        <p:spPr>
          <a:xfrm>
            <a:off x="1177869" y="1312609"/>
            <a:ext cx="6493791" cy="3515114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Waste management is a critical issue in urban areas.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Inefficient collection leads to overflowing bins and increased pollution.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MIS can streamline waste collection through real-time monitoring and optimization.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Waste Monitoring – Smart sensors track waste levels, ensuring timely collection and reducing overflow.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Optimized Collection Routes – GPS tracking and data analytics help plan efficient routes, cutting fuel costs and emissions.</a:t>
            </a:r>
          </a:p>
        </p:txBody>
      </p:sp>
      <p:cxnSp>
        <p:nvCxnSpPr>
          <p:cNvPr id="298" name="Google Shape;424;p37"/>
          <p:cNvCxnSpPr/>
          <p:nvPr/>
        </p:nvCxnSpPr>
        <p:spPr>
          <a:xfrm>
            <a:off x="2143232" y="1214941"/>
            <a:ext cx="3896640" cy="360"/>
          </a:xfrm>
          <a:prstGeom prst="straightConnector1">
            <a:avLst/>
          </a:prstGeom>
          <a:ln w="28575">
            <a:solidFill>
              <a:srgbClr val="59874A"/>
            </a:solidFill>
            <a:round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22B38-A013-A86C-12E5-20ABE970A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680" y="343869"/>
            <a:ext cx="4447800" cy="866160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ABSTRACT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512CE6-94A7-1D31-83F0-AF896B05EF5B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728420" y="1154628"/>
            <a:ext cx="7539926" cy="3353817"/>
          </a:xfrm>
        </p:spPr>
        <p:txBody>
          <a:bodyPr/>
          <a:lstStyle/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 Information System (MIS) for monitoring waste collection schedules, bin capacities, and route optimization.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analytics for efficient resource allocation and cost savings.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Utilizes Cloud Computing, GIS, and DBMS technologies.</a:t>
            </a:r>
          </a:p>
          <a:p>
            <a:pPr marL="0" indent="0">
              <a:buNone/>
            </a:pPr>
            <a:endParaRPr lang="en-IN" sz="28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4889640-2269-D32C-4AC5-0517C24D6DA9}"/>
              </a:ext>
            </a:extLst>
          </p:cNvPr>
          <p:cNvCxnSpPr/>
          <p:nvPr/>
        </p:nvCxnSpPr>
        <p:spPr>
          <a:xfrm>
            <a:off x="5594888" y="246996"/>
            <a:ext cx="7594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oogle Shape;387;p34">
            <a:extLst>
              <a:ext uri="{FF2B5EF4-FFF2-40B4-BE49-F238E27FC236}">
                <a16:creationId xmlns:a16="http://schemas.microsoft.com/office/drawing/2014/main" id="{1C2E7D7C-56AC-491E-F166-4C5F4DA529C3}"/>
              </a:ext>
            </a:extLst>
          </p:cNvPr>
          <p:cNvCxnSpPr>
            <a:cxnSpLocks/>
          </p:cNvCxnSpPr>
          <p:nvPr/>
        </p:nvCxnSpPr>
        <p:spPr>
          <a:xfrm>
            <a:off x="3138406" y="1051163"/>
            <a:ext cx="2719953" cy="0"/>
          </a:xfrm>
          <a:prstGeom prst="straightConnector1">
            <a:avLst/>
          </a:prstGeom>
          <a:ln w="28575">
            <a:solidFill>
              <a:srgbClr val="59874A"/>
            </a:solidFill>
            <a:round/>
          </a:ln>
        </p:spPr>
      </p:cxnSp>
    </p:spTree>
    <p:extLst>
      <p:ext uri="{BB962C8B-B14F-4D97-AF65-F5344CB8AC3E}">
        <p14:creationId xmlns:p14="http://schemas.microsoft.com/office/powerpoint/2010/main" val="1730248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48799-1371-13D9-F707-55E2630FF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459" y="254746"/>
            <a:ext cx="6323308" cy="866160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FFBFC1-8A68-76BB-E00C-CECA3F9587AD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49451" y="1278609"/>
            <a:ext cx="7818895" cy="2969823"/>
          </a:xfrm>
        </p:spPr>
        <p:txBody>
          <a:bodyPr/>
          <a:lstStyle/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Computing for data storage and access.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Geographic Information System (GIS) for route planning.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Management System (DBMS) for data storage and retrieval.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languages: Python, Java.</a:t>
            </a:r>
          </a:p>
          <a:p>
            <a:endParaRPr lang="en-IN" sz="2800" dirty="0"/>
          </a:p>
        </p:txBody>
      </p:sp>
      <p:cxnSp>
        <p:nvCxnSpPr>
          <p:cNvPr id="4" name="Google Shape;424;p37">
            <a:extLst>
              <a:ext uri="{FF2B5EF4-FFF2-40B4-BE49-F238E27FC236}">
                <a16:creationId xmlns:a16="http://schemas.microsoft.com/office/drawing/2014/main" id="{096F71A1-7D46-A614-49AC-E5527F9BEB79}"/>
              </a:ext>
            </a:extLst>
          </p:cNvPr>
          <p:cNvCxnSpPr>
            <a:cxnSpLocks/>
          </p:cNvCxnSpPr>
          <p:nvPr/>
        </p:nvCxnSpPr>
        <p:spPr>
          <a:xfrm>
            <a:off x="2580467" y="1007056"/>
            <a:ext cx="6253566" cy="0"/>
          </a:xfrm>
          <a:prstGeom prst="straightConnector1">
            <a:avLst/>
          </a:prstGeom>
          <a:ln w="28575">
            <a:solidFill>
              <a:srgbClr val="59874A"/>
            </a:solidFill>
            <a:round/>
          </a:ln>
        </p:spPr>
      </p:cxnSp>
    </p:spTree>
    <p:extLst>
      <p:ext uri="{BB962C8B-B14F-4D97-AF65-F5344CB8AC3E}">
        <p14:creationId xmlns:p14="http://schemas.microsoft.com/office/powerpoint/2010/main" val="2962683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180B0-FCD0-033F-B812-F1053131D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5966" y="337319"/>
            <a:ext cx="6090834" cy="866160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REQUIRMENTS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7B30C-7775-52B7-2116-57EA2733D368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57200" y="1123293"/>
            <a:ext cx="7648414" cy="3347965"/>
          </a:xfrm>
        </p:spPr>
        <p:txBody>
          <a:bodyPr/>
          <a:lstStyle/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IoT-enabled smart bins with sensors.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GPS-enabled tracking devices for waste collection vehicles.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servers for data processing and storage.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Computers and mobile devices for accessing MIS dashboards.</a:t>
            </a:r>
          </a:p>
          <a:p>
            <a:endParaRPr lang="en-IN" sz="2800" dirty="0"/>
          </a:p>
        </p:txBody>
      </p:sp>
      <p:cxnSp>
        <p:nvCxnSpPr>
          <p:cNvPr id="4" name="Google Shape;424;p37">
            <a:extLst>
              <a:ext uri="{FF2B5EF4-FFF2-40B4-BE49-F238E27FC236}">
                <a16:creationId xmlns:a16="http://schemas.microsoft.com/office/drawing/2014/main" id="{4C9D5833-E963-C6CF-27B2-F568C1C622FA}"/>
              </a:ext>
            </a:extLst>
          </p:cNvPr>
          <p:cNvCxnSpPr>
            <a:cxnSpLocks/>
          </p:cNvCxnSpPr>
          <p:nvPr/>
        </p:nvCxnSpPr>
        <p:spPr>
          <a:xfrm>
            <a:off x="2417735" y="1123293"/>
            <a:ext cx="6393051" cy="0"/>
          </a:xfrm>
          <a:prstGeom prst="straightConnector1">
            <a:avLst/>
          </a:prstGeom>
          <a:ln w="28575">
            <a:solidFill>
              <a:srgbClr val="59874A"/>
            </a:solidFill>
            <a:round/>
          </a:ln>
        </p:spPr>
      </p:cxnSp>
    </p:spTree>
    <p:extLst>
      <p:ext uri="{BB962C8B-B14F-4D97-AF65-F5344CB8AC3E}">
        <p14:creationId xmlns:p14="http://schemas.microsoft.com/office/powerpoint/2010/main" val="3137982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EC1CE-C6CF-7D7A-F462-A6FFFD5CE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720" y="509354"/>
            <a:ext cx="4548752" cy="866160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WORKING PROCESS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9B1AEE-473E-0DEC-BEB0-9BF33AE5EF2B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45666" y="1301859"/>
            <a:ext cx="8194639" cy="3448372"/>
          </a:xfrm>
        </p:spPr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Smart bins collect data on waste levels.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Data is transmitted to the cloud.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MIS analyzes data and suggests optimized collection  routes.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Waste collection teams receive real-time updates.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Reports are generated for further analysis.</a:t>
            </a:r>
          </a:p>
          <a:p>
            <a:endParaRPr lang="en-IN" dirty="0"/>
          </a:p>
        </p:txBody>
      </p:sp>
      <p:cxnSp>
        <p:nvCxnSpPr>
          <p:cNvPr id="4" name="Google Shape;424;p37">
            <a:extLst>
              <a:ext uri="{FF2B5EF4-FFF2-40B4-BE49-F238E27FC236}">
                <a16:creationId xmlns:a16="http://schemas.microsoft.com/office/drawing/2014/main" id="{C621920B-9BC0-4B35-ABC1-E1AD56D3550E}"/>
              </a:ext>
            </a:extLst>
          </p:cNvPr>
          <p:cNvCxnSpPr>
            <a:cxnSpLocks/>
          </p:cNvCxnSpPr>
          <p:nvPr/>
        </p:nvCxnSpPr>
        <p:spPr>
          <a:xfrm>
            <a:off x="2511013" y="1325108"/>
            <a:ext cx="4610459" cy="0"/>
          </a:xfrm>
          <a:prstGeom prst="straightConnector1">
            <a:avLst/>
          </a:prstGeom>
          <a:ln w="28575">
            <a:solidFill>
              <a:srgbClr val="59874A"/>
            </a:solidFill>
            <a:round/>
          </a:ln>
        </p:spPr>
      </p:cxnSp>
    </p:spTree>
    <p:extLst>
      <p:ext uri="{BB962C8B-B14F-4D97-AF65-F5344CB8AC3E}">
        <p14:creationId xmlns:p14="http://schemas.microsoft.com/office/powerpoint/2010/main" val="1983524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83DE-77DD-2C62-4D2E-352C060B9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138" y="-114491"/>
            <a:ext cx="4447800" cy="866160"/>
          </a:xfrm>
        </p:spPr>
        <p:txBody>
          <a:bodyPr/>
          <a:lstStyle/>
          <a:p>
            <a:r>
              <a:rPr lang="en-US" dirty="0"/>
              <a:t> 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57D3E-CD52-8BE9-FEC4-BA8619BA0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317" y="751669"/>
            <a:ext cx="6052089" cy="4231035"/>
          </a:xfrm>
          <a:prstGeom prst="rect">
            <a:avLst/>
          </a:prstGeom>
        </p:spPr>
      </p:pic>
      <p:cxnSp>
        <p:nvCxnSpPr>
          <p:cNvPr id="6" name="Google Shape;424;p37">
            <a:extLst>
              <a:ext uri="{FF2B5EF4-FFF2-40B4-BE49-F238E27FC236}">
                <a16:creationId xmlns:a16="http://schemas.microsoft.com/office/drawing/2014/main" id="{03BB89FB-E441-39E2-4B15-7E605ED669C8}"/>
              </a:ext>
            </a:extLst>
          </p:cNvPr>
          <p:cNvCxnSpPr>
            <a:cxnSpLocks/>
          </p:cNvCxnSpPr>
          <p:nvPr/>
        </p:nvCxnSpPr>
        <p:spPr>
          <a:xfrm>
            <a:off x="2867187" y="619933"/>
            <a:ext cx="2936929" cy="0"/>
          </a:xfrm>
          <a:prstGeom prst="straightConnector1">
            <a:avLst/>
          </a:prstGeom>
          <a:ln w="28575">
            <a:solidFill>
              <a:srgbClr val="59874A"/>
            </a:solidFill>
            <a:round/>
          </a:ln>
        </p:spPr>
      </p:cxnSp>
    </p:spTree>
    <p:extLst>
      <p:ext uri="{BB962C8B-B14F-4D97-AF65-F5344CB8AC3E}">
        <p14:creationId xmlns:p14="http://schemas.microsoft.com/office/powerpoint/2010/main" val="1952421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E55DA64-B03F-0F1D-BBD6-9B2F41AEF296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84915" y="1053884"/>
            <a:ext cx="7806678" cy="3285642"/>
          </a:xfrm>
        </p:spPr>
        <p:txBody>
          <a:bodyPr/>
          <a:lstStyle/>
          <a:p>
            <a:pPr marL="0" indent="0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pPr marL="0" indent="0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Advantages &amp; Disadvantages:</a:t>
            </a:r>
          </a:p>
          <a:p>
            <a:pPr marL="0" indent="0">
              <a:buNone/>
            </a:pPr>
            <a:endParaRPr lang="en-US" sz="2400" dirty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City Integration – Can be combined with other smart         city technologies for better urban management.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monitoring for better decision-making.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initial implementation cost.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Maintenance and technical expertise needed.</a:t>
            </a:r>
          </a:p>
          <a:p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cxnSp>
        <p:nvCxnSpPr>
          <p:cNvPr id="8" name="Google Shape;424;p37">
            <a:extLst>
              <a:ext uri="{FF2B5EF4-FFF2-40B4-BE49-F238E27FC236}">
                <a16:creationId xmlns:a16="http://schemas.microsoft.com/office/drawing/2014/main" id="{EA142947-F263-650F-275B-8B36197831C6}"/>
              </a:ext>
            </a:extLst>
          </p:cNvPr>
          <p:cNvCxnSpPr>
            <a:cxnSpLocks/>
          </p:cNvCxnSpPr>
          <p:nvPr/>
        </p:nvCxnSpPr>
        <p:spPr>
          <a:xfrm>
            <a:off x="1569798" y="1928569"/>
            <a:ext cx="3928821" cy="0"/>
          </a:xfrm>
          <a:prstGeom prst="straightConnector1">
            <a:avLst/>
          </a:prstGeom>
          <a:ln w="28575">
            <a:solidFill>
              <a:srgbClr val="59874A"/>
            </a:solidFill>
            <a:round/>
          </a:ln>
        </p:spPr>
      </p:cxnSp>
    </p:spTree>
    <p:extLst>
      <p:ext uri="{BB962C8B-B14F-4D97-AF65-F5344CB8AC3E}">
        <p14:creationId xmlns:p14="http://schemas.microsoft.com/office/powerpoint/2010/main" val="130830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1907717" y="92942"/>
            <a:ext cx="5561042" cy="666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600" b="0" strike="noStrike" spc="-1" dirty="0">
                <a:solidFill>
                  <a:schemeClr val="dk1"/>
                </a:solidFill>
                <a:latin typeface="Times New Roman" panose="02020603050405020304" pitchFamily="18" charset="0"/>
                <a:ea typeface="Space Grotesk SemiBold"/>
                <a:cs typeface="Times New Roman" panose="02020603050405020304" pitchFamily="18" charset="0"/>
              </a:rPr>
              <a:t>Role of DBMS in Analytics</a:t>
            </a:r>
            <a:endParaRPr lang="fr-FR" sz="3600" b="0" strike="noStrike" spc="-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subTitle"/>
          </p:nvPr>
        </p:nvSpPr>
        <p:spPr>
          <a:xfrm>
            <a:off x="1084883" y="959122"/>
            <a:ext cx="6772758" cy="3891486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algn="l">
              <a:buFont typeface="+mj-lt"/>
              <a:buAutoNum type="arabicPeriod"/>
            </a:pPr>
            <a:r>
              <a:rPr lang="en-US" sz="2000" i="0" dirty="0"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Storage &amp; Management </a:t>
            </a:r>
            <a:r>
              <a:rPr lang="en-US" sz="2000" b="0" i="0" dirty="0"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 Organizes and stores data from waste bins, sensors, and collection schedules for efficient retrieval.</a:t>
            </a:r>
          </a:p>
          <a:p>
            <a:pPr algn="l">
              <a:buFont typeface="+mj-lt"/>
              <a:buAutoNum type="arabicPeriod"/>
            </a:pPr>
            <a:r>
              <a:rPr lang="en-US" sz="2000" i="0" dirty="0"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Processing &amp; Analytics </a:t>
            </a:r>
            <a:r>
              <a:rPr lang="en-US" sz="2000" b="0" i="0" dirty="0"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 Analyzes bin capacity, waste accumulation trends, and predicts optimal collection times.</a:t>
            </a:r>
          </a:p>
          <a:p>
            <a:pPr algn="l">
              <a:buFont typeface="+mj-lt"/>
              <a:buAutoNum type="arabicPeriod"/>
            </a:pPr>
            <a:r>
              <a:rPr lang="en-US" sz="2000" i="0" dirty="0"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Route Optimization </a:t>
            </a:r>
            <a:r>
              <a:rPr lang="en-US" sz="2000" b="0" i="0" dirty="0"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 Uses GIS data to determine the most efficient collection routes, reducing fuel costs and improving efficiency.</a:t>
            </a:r>
          </a:p>
          <a:p>
            <a:pPr algn="l">
              <a:buFont typeface="+mj-lt"/>
              <a:buAutoNum type="arabicPeriod"/>
            </a:pPr>
            <a:r>
              <a:rPr lang="en-US" sz="2000" i="0" dirty="0"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Security &amp; Scalability </a:t>
            </a:r>
            <a:r>
              <a:rPr lang="en-US" sz="2000" b="0" i="0" dirty="0"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 Ensures data integrity, access control, and supports large-scale waste management operations.</a:t>
            </a:r>
          </a:p>
        </p:txBody>
      </p:sp>
      <p:cxnSp>
        <p:nvCxnSpPr>
          <p:cNvPr id="326" name="Google Shape;424;p37"/>
          <p:cNvCxnSpPr>
            <a:cxnSpLocks/>
          </p:cNvCxnSpPr>
          <p:nvPr/>
        </p:nvCxnSpPr>
        <p:spPr>
          <a:xfrm>
            <a:off x="1852047" y="759302"/>
            <a:ext cx="5501899" cy="0"/>
          </a:xfrm>
          <a:prstGeom prst="straightConnector1">
            <a:avLst/>
          </a:prstGeom>
          <a:ln w="28575">
            <a:solidFill>
              <a:srgbClr val="59874A"/>
            </a:solidFill>
            <a:round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Design Inspiration for College by Slidesgo">
  <a:themeElements>
    <a:clrScheme name="Simple Light">
      <a:dk1>
        <a:srgbClr val="0D1F3D"/>
      </a:dk1>
      <a:lt1>
        <a:srgbClr val="F7F0E9"/>
      </a:lt1>
      <a:dk2>
        <a:srgbClr val="A0CE91"/>
      </a:dk2>
      <a:lt2>
        <a:srgbClr val="75C35D"/>
      </a:lt2>
      <a:accent1>
        <a:srgbClr val="59874A"/>
      </a:accent1>
      <a:accent2>
        <a:srgbClr val="454073"/>
      </a:accent2>
      <a:accent3>
        <a:srgbClr val="5A5494"/>
      </a:accent3>
      <a:accent4>
        <a:srgbClr val="7C77B3"/>
      </a:accent4>
      <a:accent5>
        <a:srgbClr val="FFFFFF"/>
      </a:accent5>
      <a:accent6>
        <a:srgbClr val="FFFFFF"/>
      </a:accent6>
      <a:hlink>
        <a:srgbClr val="0D1F3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sign Inspiration for College by Slidesgo">
  <a:themeElements>
    <a:clrScheme name="Simple Light">
      <a:dk1>
        <a:srgbClr val="0D1F3D"/>
      </a:dk1>
      <a:lt1>
        <a:srgbClr val="F7F0E9"/>
      </a:lt1>
      <a:dk2>
        <a:srgbClr val="A0CE91"/>
      </a:dk2>
      <a:lt2>
        <a:srgbClr val="75C35D"/>
      </a:lt2>
      <a:accent1>
        <a:srgbClr val="59874A"/>
      </a:accent1>
      <a:accent2>
        <a:srgbClr val="454073"/>
      </a:accent2>
      <a:accent3>
        <a:srgbClr val="5A5494"/>
      </a:accent3>
      <a:accent4>
        <a:srgbClr val="7C77B3"/>
      </a:accent4>
      <a:accent5>
        <a:srgbClr val="FFFFFF"/>
      </a:accent5>
      <a:accent6>
        <a:srgbClr val="FFFFFF"/>
      </a:accent6>
      <a:hlink>
        <a:srgbClr val="0D1F3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</TotalTime>
  <Words>454</Words>
  <Application>Microsoft Office PowerPoint</Application>
  <PresentationFormat>On-screen Show (16:9)</PresentationFormat>
  <Paragraphs>47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Design Inspiration for College by Slidesgo</vt:lpstr>
      <vt:lpstr>Design Inspiration for College by Slidesgo</vt:lpstr>
      <vt:lpstr>MIS FOR SMART WASTE MANAGEMENT SYSTEM  M.NITHIN REDDY(192111205) L.BALA KONDAIAH(192111256)</vt:lpstr>
      <vt:lpstr>INTRODUCTION</vt:lpstr>
      <vt:lpstr>     ABSTRACT</vt:lpstr>
      <vt:lpstr>SOFTWARE REQUIREMENTS</vt:lpstr>
      <vt:lpstr>HARDWARE REQUIRMENTS</vt:lpstr>
      <vt:lpstr> WORKING PROCESS</vt:lpstr>
      <vt:lpstr>  FLOWCHART</vt:lpstr>
      <vt:lpstr>PowerPoint Presentation</vt:lpstr>
      <vt:lpstr>Role of DBMS in Analytics</vt:lpstr>
      <vt:lpstr>Conclusions</vt:lpstr>
      <vt:lpstr> THANK YOU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 FOR SMART WASTE MANAGEMENT SYSTEM  M.NITHIN REDDY(192111205) L.BALA KONDAIAH(192111256)</dc:title>
  <dc:creator>Prudhvi Raj Kumar Reddy Muttana</dc:creator>
  <cp:lastModifiedBy>Bala Kondaiah</cp:lastModifiedBy>
  <cp:revision>9</cp:revision>
  <dcterms:modified xsi:type="dcterms:W3CDTF">2025-02-19T15:38:18Z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2025-02-18T05:10:15Z</dcterms:created>
  <dc:creator>Unknown Creator</dc:creator>
  <dc:description/>
  <dc:language>en-US</dc:language>
  <cp:lastModifiedBy>Unknown Creator</cp:lastModifiedBy>
  <dcterms:modified xsi:type="dcterms:W3CDTF">2025-02-18T05:10:15Z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